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3" r:id="rId2"/>
    <p:sldId id="292" r:id="rId3"/>
    <p:sldId id="327" r:id="rId4"/>
    <p:sldId id="274" r:id="rId5"/>
    <p:sldId id="330" r:id="rId6"/>
    <p:sldId id="337" r:id="rId7"/>
    <p:sldId id="331" r:id="rId8"/>
    <p:sldId id="329" r:id="rId9"/>
    <p:sldId id="328" r:id="rId10"/>
    <p:sldId id="333" r:id="rId11"/>
    <p:sldId id="332" r:id="rId12"/>
    <p:sldId id="334" r:id="rId13"/>
    <p:sldId id="339" r:id="rId14"/>
    <p:sldId id="335" r:id="rId15"/>
    <p:sldId id="343" r:id="rId16"/>
    <p:sldId id="340" r:id="rId17"/>
    <p:sldId id="341" r:id="rId18"/>
    <p:sldId id="342" r:id="rId19"/>
    <p:sldId id="307" r:id="rId20"/>
    <p:sldId id="32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13A"/>
    <a:srgbClr val="30C593"/>
    <a:srgbClr val="142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3208"/>
  </p:normalViewPr>
  <p:slideViewPr>
    <p:cSldViewPr snapToGrid="0">
      <p:cViewPr varScale="1">
        <p:scale>
          <a:sx n="94" d="100"/>
          <a:sy n="94" d="100"/>
        </p:scale>
        <p:origin x="18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C5BF2-D8BA-6B4F-84A4-39C84FD3441D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B0344-A6A2-9B4F-8E98-CE7D60A0013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95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21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184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421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437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973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334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336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320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792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47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888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384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410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4B0344-A6A2-9B4F-8E98-CE7D60A0013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4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96AF-B9F4-4BA8-9011-1894FE13D2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5C41D1-0A72-4726-B33D-927607886C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9865E8-72DF-4C5A-9A8C-6445C92D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ABBB-2728-40AA-B539-3B88C86B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0662C-6566-4F7B-8BA2-A886C284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51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CD7C-A1CD-4F92-A91D-72E4F7B1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E41D2-8782-44D6-8A38-8D03F3371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8A0A2-5372-409A-BD83-D950D4AB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8A237-AB22-4C73-9E66-D6B083AA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3C9D0-EE08-45CC-8EFA-ED66FA9F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24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E6FAD7-D77E-42DF-B6BA-5AD277BA56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29034-B8F8-414C-BFB8-B5CD9C4D9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AFBDE-5550-4472-AAD8-7AD64E82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94713-F169-41D1-AACE-A6AD0B17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21A30-8A41-43A3-B542-7EC43D2B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86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0046-6BBC-4F87-9632-727270B2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85558-CDA7-40D6-A4FF-4FD78D016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9692D-3504-4539-B273-4090EB6B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CF2C1-2CCC-4737-96EA-96DAA94E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32DDA-5519-40CE-A4E9-64E94B04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4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071A-C83A-4D4D-9892-103F49C2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EF484-89AE-4470-A5DD-9CC408509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86B6F-7D2D-4A81-A086-81245A01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B8DE-63C7-4226-9F56-2FABC6DE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CF466-2DF7-44CE-9F5A-26B8F316D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24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2F513-17EF-4B14-B53B-A2E3ED0A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1F8ED-C329-4206-AA1A-C787D5643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939885-8E1F-4510-BC69-8D111AD0B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2096ED-BB91-42F9-AD4A-B2A706048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FF33C-ABB3-4FB0-8C6E-89E6AEB1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D53DE-76BA-4499-9FA9-EA0EE98B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74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7576-442D-4172-8AE7-B5779538E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3921D-6843-4D77-9364-A8ED29937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13F24-6604-4AA8-9C53-D4157E870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E04E7-55B0-4A3C-ACC0-AB3722636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431982-43BC-4BDA-A39D-E4934E957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419277-D763-40BE-8159-66508847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064D9-479D-425C-A093-123F305DB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570CF-A6D9-42C5-BD65-4A1773977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0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EF97-F1FF-41E8-BF2C-238274D8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A6CF8-9A00-4771-BD65-24401C14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4B034-73BB-4558-9EDE-DCAD9007A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3AB9F-4AF0-4990-8F73-97150382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522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88B3F5-F4C8-4758-9CCF-6EE85F20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F37700-157D-48DB-864D-7EFA81EB0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8AE9C-2F2D-4A27-99D3-FFF1F1375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65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7DAB-EEA7-4A23-8B99-3726E2AC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2867-95B1-4B68-9E7D-583A87B72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B6A3A7-1005-4E80-A5B7-EA4D00F20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E6F3D-7A51-4472-82A7-EF4A10F2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CF33B8-3279-4797-AF47-8C0F9CD21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66CD7-BFBD-4721-9871-FB649192F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458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586C-2B5E-4412-A8D9-993F7092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9E989-7CAA-494F-AF05-30F30A849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D3B78-ACC0-4FA2-AE8B-6A385E4C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554E1-7C42-4302-9B7B-EF26C84DF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4FB24-6EC2-4B03-9A96-C6181358E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4F7C7-A5A3-43F8-940A-49BA3F9C3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663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A1934A-C917-4F8C-8601-78BD3EBE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F28B4-8695-460B-94F8-D152FFD01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BC910C-DAC9-441C-A43D-E808D8FEC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43CCC-25F1-412D-8238-64331E064207}" type="datetimeFigureOut">
              <a:rPr lang="en-GB" smtClean="0"/>
              <a:t>03/11/2022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6CF54-CE81-437B-84C6-BD721C253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C2011-A28D-4CE3-BE34-4792FCACE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6F4A9-63BC-4DC0-B718-0FA89B5FE545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087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analytichealth.co.uk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5C1FFE3-F6E3-0145-B27B-01AA2E8AD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60"/>
          <a:stretch/>
        </p:blipFill>
        <p:spPr>
          <a:xfrm>
            <a:off x="-13268" y="4367720"/>
            <a:ext cx="12218533" cy="2519464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6455F91-E136-F14A-AB9F-02F7BF87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014" y="1126733"/>
            <a:ext cx="5931967" cy="2542272"/>
          </a:xfrm>
        </p:spPr>
      </p:pic>
    </p:spTree>
    <p:extLst>
      <p:ext uri="{BB962C8B-B14F-4D97-AF65-F5344CB8AC3E}">
        <p14:creationId xmlns:p14="http://schemas.microsoft.com/office/powerpoint/2010/main" val="3491091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7252A507-6FE8-6CCB-C080-78B498F9D5D2}"/>
              </a:ext>
            </a:extLst>
          </p:cNvPr>
          <p:cNvSpPr txBox="1"/>
          <p:nvPr/>
        </p:nvSpPr>
        <p:spPr>
          <a:xfrm>
            <a:off x="1655803" y="1770136"/>
            <a:ext cx="888039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1F313A"/>
                </a:solidFill>
              </a:rPr>
              <a:t>#4: </a:t>
            </a:r>
            <a:r>
              <a:rPr lang="en-GB" sz="2400" b="1">
                <a:solidFill>
                  <a:srgbClr val="30C593"/>
                </a:solidFill>
              </a:rPr>
              <a:t>Automation</a:t>
            </a:r>
            <a:r>
              <a:rPr lang="en-GB" sz="2400">
                <a:solidFill>
                  <a:srgbClr val="1F313A"/>
                </a:solidFill>
              </a:rPr>
              <a:t>. Distribution of data is managed by the API. This makes it easier to create automated workflows.</a:t>
            </a:r>
          </a:p>
          <a:p>
            <a:endParaRPr lang="en-GB" sz="2400">
              <a:solidFill>
                <a:srgbClr val="1F313A"/>
              </a:solidFill>
            </a:endParaRPr>
          </a:p>
          <a:p>
            <a:endParaRPr lang="en-GB" sz="2400">
              <a:solidFill>
                <a:srgbClr val="1F313A"/>
              </a:solidFill>
            </a:endParaRPr>
          </a:p>
          <a:p>
            <a:r>
              <a:rPr lang="en-GB" sz="2400" b="1">
                <a:solidFill>
                  <a:srgbClr val="1F313A"/>
                </a:solidFill>
              </a:rPr>
              <a:t>#5: </a:t>
            </a:r>
            <a:r>
              <a:rPr lang="en-GB" sz="2400" b="1">
                <a:solidFill>
                  <a:srgbClr val="30C593"/>
                </a:solidFill>
              </a:rPr>
              <a:t>Customisation</a:t>
            </a:r>
            <a:r>
              <a:rPr lang="en-GB" sz="2400">
                <a:solidFill>
                  <a:srgbClr val="1F313A"/>
                </a:solidFill>
              </a:rPr>
              <a:t>. Users can customise the service to their needs. They can put in their own request and manipulate the response themselves.</a:t>
            </a:r>
          </a:p>
          <a:p>
            <a:endParaRPr lang="en-GB" sz="2400">
              <a:solidFill>
                <a:srgbClr val="1F313A"/>
              </a:solidFill>
            </a:endParaRPr>
          </a:p>
          <a:p>
            <a:endParaRPr lang="en-GB" sz="2400">
              <a:solidFill>
                <a:srgbClr val="1F313A"/>
              </a:solidFill>
            </a:endParaRPr>
          </a:p>
          <a:p>
            <a:r>
              <a:rPr lang="en-GB" sz="2400" b="1">
                <a:solidFill>
                  <a:srgbClr val="1F313A"/>
                </a:solidFill>
              </a:rPr>
              <a:t>#6: </a:t>
            </a:r>
            <a:r>
              <a:rPr lang="en-GB" sz="2400" b="1">
                <a:solidFill>
                  <a:srgbClr val="30C593"/>
                </a:solidFill>
              </a:rPr>
              <a:t>Scalability</a:t>
            </a:r>
            <a:r>
              <a:rPr lang="en-GB" sz="2400">
                <a:solidFill>
                  <a:srgbClr val="1F313A"/>
                </a:solidFill>
              </a:rPr>
              <a:t>. Seperation allows for better scaling capabilities.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989759D-2B53-3C96-9EBA-2C7565421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40597"/>
            <a:ext cx="10515600" cy="1168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19CB446-F91F-17EB-AC50-1290652616BF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15947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Woman Mechanic: Light Skin Tone on Apple iOS 15.4">
            <a:extLst>
              <a:ext uri="{FF2B5EF4-FFF2-40B4-BE49-F238E27FC236}">
                <a16:creationId xmlns:a16="http://schemas.microsoft.com/office/drawing/2014/main" id="{6B2E97CF-1CF2-1C05-FD93-5AC21505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08" y="1814384"/>
            <a:ext cx="1052384" cy="105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DD396C2-4ACD-3C07-1194-DD11F9E4F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04" y="3114796"/>
            <a:ext cx="9398392" cy="175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895727-F44F-BD50-3897-EEF4971254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 r="76147" b="54775"/>
          <a:stretch/>
        </p:blipFill>
        <p:spPr>
          <a:xfrm>
            <a:off x="1955465" y="2125362"/>
            <a:ext cx="1975268" cy="293940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8764EE6-F7EF-B6D0-02E3-F6206A8A48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417"/>
          <a:stretch/>
        </p:blipFill>
        <p:spPr>
          <a:xfrm>
            <a:off x="3829665" y="2245055"/>
            <a:ext cx="5563717" cy="228314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A4C614C-5598-917F-D29B-D552D1633306}"/>
              </a:ext>
            </a:extLst>
          </p:cNvPr>
          <p:cNvSpPr txBox="1"/>
          <p:nvPr/>
        </p:nvSpPr>
        <p:spPr>
          <a:xfrm>
            <a:off x="7224157" y="4591751"/>
            <a:ext cx="228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313A"/>
                </a:solidFill>
              </a:rPr>
              <a:t>Source: https://</a:t>
            </a:r>
            <a:r>
              <a:rPr lang="en-GB" sz="1200" dirty="0" err="1">
                <a:solidFill>
                  <a:srgbClr val="1F313A"/>
                </a:solidFill>
              </a:rPr>
              <a:t>www.rplumber.io</a:t>
            </a:r>
            <a:endParaRPr lang="en-GB" sz="1200" dirty="0">
              <a:solidFill>
                <a:srgbClr val="1F313A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B6711F0-281D-4D76-DA00-5BF789CDAA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8" y="532207"/>
            <a:ext cx="10586484" cy="117627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B6539248-E2D7-7231-CF6F-01414BBF6C70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97813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C895727-F44F-BD50-3897-EEF4971254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0" r="76434" b="54775"/>
          <a:stretch/>
        </p:blipFill>
        <p:spPr>
          <a:xfrm>
            <a:off x="1955465" y="2125362"/>
            <a:ext cx="1951518" cy="2939407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770E2A1-26A2-3B25-9658-6D1A947F0E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883"/>
          <a:stretch/>
        </p:blipFill>
        <p:spPr>
          <a:xfrm>
            <a:off x="3906983" y="1753870"/>
            <a:ext cx="6460175" cy="4395287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E399EBD4-C06A-571A-E330-E4CCB5533F2F}"/>
              </a:ext>
            </a:extLst>
          </p:cNvPr>
          <p:cNvSpPr txBox="1"/>
          <p:nvPr/>
        </p:nvSpPr>
        <p:spPr>
          <a:xfrm>
            <a:off x="8244401" y="6113001"/>
            <a:ext cx="22879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313A"/>
                </a:solidFill>
              </a:rPr>
              <a:t>Source: https://</a:t>
            </a:r>
            <a:r>
              <a:rPr lang="en-GB" sz="1200" dirty="0" err="1">
                <a:solidFill>
                  <a:srgbClr val="1F313A"/>
                </a:solidFill>
              </a:rPr>
              <a:t>www.rplumber.io</a:t>
            </a:r>
            <a:endParaRPr lang="en-GB" sz="1200" dirty="0">
              <a:solidFill>
                <a:srgbClr val="1F313A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AC877A07-636B-8760-DEBD-E167841475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8" y="532207"/>
            <a:ext cx="10586484" cy="1176276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4042A4B5-6B8D-FA08-2853-5165C85EECB3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387036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8345233-9CC1-8928-48AD-FDF66DFC4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9" y="291010"/>
            <a:ext cx="10624782" cy="118053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ACA7005-E936-7E1D-6769-AD6C5DB87F39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83E54B3-8B4A-6F54-06F5-E31948DFF8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7"/>
          <a:stretch/>
        </p:blipFill>
        <p:spPr>
          <a:xfrm>
            <a:off x="2032912" y="1684827"/>
            <a:ext cx="8126176" cy="450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4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B8C4036-2E3E-D833-F6EF-D1DE7947D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70" y="1254764"/>
            <a:ext cx="9312196" cy="523811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1D106F23-B695-B392-8A5D-761073CBC7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" y="365125"/>
            <a:ext cx="10438837" cy="115987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255D6A6-224C-B64A-509E-F4F55F8F3B81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1960093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78A67A9-C9E7-E603-5D88-6DB8CAF722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69" y="1254764"/>
            <a:ext cx="9312197" cy="523811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8D5E3E29-D7F6-3622-29C5-B520FD1CC3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" y="365125"/>
            <a:ext cx="10438837" cy="115987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A060C761-1200-38CD-3159-FA9AD9A9E97A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374928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0A2759BD-8CEC-E20D-242F-24AFA25A8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69" y="1254764"/>
            <a:ext cx="9312197" cy="5238111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B3DB22E-A480-3C1D-C60E-B53670EE4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" y="365125"/>
            <a:ext cx="10438837" cy="1159871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24DA17A5-4CC6-CD20-7890-A57834BF29D7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30951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69FFCB-27FA-8F40-A877-3D667C6E82AA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 – NHS-R Community Conference 2022							 © Analytic Health 2022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9D24F5C-F90B-0FA0-7BD4-2BC246D8C3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670" y="1254764"/>
            <a:ext cx="9312197" cy="523811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3F0B290-ACE9-9C40-BEA7-986F640BC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" y="365125"/>
            <a:ext cx="10438837" cy="115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2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💬 Speech Balloon Emoji on Apple iOS 11.3">
            <a:extLst>
              <a:ext uri="{FF2B5EF4-FFF2-40B4-BE49-F238E27FC236}">
                <a16:creationId xmlns:a16="http://schemas.microsoft.com/office/drawing/2014/main" id="{D76A44EB-36DA-7E46-A10F-1C043D537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47" y="2140345"/>
            <a:ext cx="988617" cy="98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6B9FAE24-E9B9-90FE-4A3B-307480602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272" y="3173494"/>
            <a:ext cx="925345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520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ocket Emoji Png posted by Zoey Cunningham">
            <a:extLst>
              <a:ext uri="{FF2B5EF4-FFF2-40B4-BE49-F238E27FC236}">
                <a16:creationId xmlns:a16="http://schemas.microsoft.com/office/drawing/2014/main" id="{354AB5BA-8A9B-0647-A509-BE2BE588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8003">
            <a:off x="5368732" y="1377711"/>
            <a:ext cx="1454536" cy="145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F3CCDE5-6FBA-80AE-13ED-D9398BC12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913165"/>
            <a:ext cx="7772400" cy="20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65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9CC60E87-7D95-614F-A0FD-B69636109A99}"/>
              </a:ext>
            </a:extLst>
          </p:cNvPr>
          <p:cNvSpPr txBox="1"/>
          <p:nvPr/>
        </p:nvSpPr>
        <p:spPr>
          <a:xfrm>
            <a:off x="447472" y="6424181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Lato Hairline" panose="020F0202020204030203" pitchFamily="34" charset="77"/>
              </a:rPr>
              <a:t> – R in Production								 © Analytic Health 2021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919A7CA-FB6D-9E48-A7DE-8E0D0D0A8A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60"/>
          <a:stretch/>
        </p:blipFill>
        <p:spPr>
          <a:xfrm>
            <a:off x="-10510" y="5000315"/>
            <a:ext cx="12218533" cy="2519464"/>
          </a:xfrm>
          <a:prstGeom prst="rect">
            <a:avLst/>
          </a:prstGeom>
        </p:spPr>
      </p:pic>
      <p:grpSp>
        <p:nvGrpSpPr>
          <p:cNvPr id="6" name="Groep 5">
            <a:extLst>
              <a:ext uri="{FF2B5EF4-FFF2-40B4-BE49-F238E27FC236}">
                <a16:creationId xmlns:a16="http://schemas.microsoft.com/office/drawing/2014/main" id="{D7290873-9937-6842-A022-512B8A3AC155}"/>
              </a:ext>
            </a:extLst>
          </p:cNvPr>
          <p:cNvGrpSpPr/>
          <p:nvPr/>
        </p:nvGrpSpPr>
        <p:grpSpPr>
          <a:xfrm>
            <a:off x="3202089" y="2947370"/>
            <a:ext cx="5404205" cy="614496"/>
            <a:chOff x="3086649" y="3121752"/>
            <a:chExt cx="5404205" cy="614496"/>
          </a:xfrm>
        </p:grpSpPr>
        <p:sp>
          <p:nvSpPr>
            <p:cNvPr id="3" name="Rechthoek 2">
              <a:extLst>
                <a:ext uri="{FF2B5EF4-FFF2-40B4-BE49-F238E27FC236}">
                  <a16:creationId xmlns:a16="http://schemas.microsoft.com/office/drawing/2014/main" id="{8AFED1B6-827A-A348-AAF8-1EFB102E4991}"/>
                </a:ext>
              </a:extLst>
            </p:cNvPr>
            <p:cNvSpPr/>
            <p:nvPr/>
          </p:nvSpPr>
          <p:spPr>
            <a:xfrm>
              <a:off x="3701145" y="3244334"/>
              <a:ext cx="47897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1F313A"/>
                  </a:solidFill>
                </a:rPr>
                <a:t>https://</a:t>
              </a:r>
              <a:r>
                <a:rPr lang="en-GB" dirty="0" err="1">
                  <a:solidFill>
                    <a:srgbClr val="1F313A"/>
                  </a:solidFill>
                </a:rPr>
                <a:t>www.linkedin.com</a:t>
              </a:r>
              <a:r>
                <a:rPr lang="en-GB" dirty="0">
                  <a:solidFill>
                    <a:srgbClr val="1F313A"/>
                  </a:solidFill>
                </a:rPr>
                <a:t>/in/</a:t>
              </a:r>
              <a:r>
                <a:rPr lang="en-GB" dirty="0" err="1">
                  <a:solidFill>
                    <a:srgbClr val="1F313A"/>
                  </a:solidFill>
                </a:rPr>
                <a:t>veerlevanleemput</a:t>
              </a:r>
              <a:r>
                <a:rPr lang="en-GB" dirty="0">
                  <a:solidFill>
                    <a:srgbClr val="1F313A"/>
                  </a:solidFill>
                </a:rPr>
                <a:t>/</a:t>
              </a:r>
            </a:p>
          </p:txBody>
        </p:sp>
        <p:pic>
          <p:nvPicPr>
            <p:cNvPr id="1026" name="Picture 2" descr="Linkedin - Free social media icons">
              <a:extLst>
                <a:ext uri="{FF2B5EF4-FFF2-40B4-BE49-F238E27FC236}">
                  <a16:creationId xmlns:a16="http://schemas.microsoft.com/office/drawing/2014/main" id="{549C2224-AEC9-564F-93D4-6136EFB51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649" y="3121752"/>
              <a:ext cx="614496" cy="61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Green Salad on Apple iOS 15.4">
            <a:extLst>
              <a:ext uri="{FF2B5EF4-FFF2-40B4-BE49-F238E27FC236}">
                <a16:creationId xmlns:a16="http://schemas.microsoft.com/office/drawing/2014/main" id="{48908D99-7572-22BD-6977-D7F37DCF5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74" y="1716542"/>
            <a:ext cx="735644" cy="73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6913678D-B489-53B2-6899-D82D5C9FDA11}"/>
              </a:ext>
            </a:extLst>
          </p:cNvPr>
          <p:cNvSpPr/>
          <p:nvPr/>
        </p:nvSpPr>
        <p:spPr>
          <a:xfrm>
            <a:off x="3768300" y="1899698"/>
            <a:ext cx="3728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1F313A"/>
                </a:solidFill>
              </a:rPr>
              <a:t> Come find us at the lunch in an hour!</a:t>
            </a:r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2C088CA5-A4B3-4AA0-956B-1DF25A866B0F}"/>
              </a:ext>
            </a:extLst>
          </p:cNvPr>
          <p:cNvGrpSpPr/>
          <p:nvPr/>
        </p:nvGrpSpPr>
        <p:grpSpPr>
          <a:xfrm>
            <a:off x="3202089" y="4095075"/>
            <a:ext cx="3405388" cy="614496"/>
            <a:chOff x="3202089" y="4095075"/>
            <a:chExt cx="3405388" cy="614496"/>
          </a:xfrm>
        </p:grpSpPr>
        <p:pic>
          <p:nvPicPr>
            <p:cNvPr id="2052" name="Picture 4" descr="Link on Apple iOS 15.4">
              <a:extLst>
                <a:ext uri="{FF2B5EF4-FFF2-40B4-BE49-F238E27FC236}">
                  <a16:creationId xmlns:a16="http://schemas.microsoft.com/office/drawing/2014/main" id="{C07CBF16-6E06-186F-66B1-832267DC6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089" y="4095075"/>
              <a:ext cx="614496" cy="614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D7152463-C769-CBB8-916D-42C762A5F5A8}"/>
                </a:ext>
              </a:extLst>
            </p:cNvPr>
            <p:cNvSpPr/>
            <p:nvPr/>
          </p:nvSpPr>
          <p:spPr>
            <a:xfrm>
              <a:off x="3816585" y="4217657"/>
              <a:ext cx="2790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1F313A"/>
                  </a:solidFill>
                </a:rPr>
                <a:t>https://</a:t>
              </a:r>
              <a:r>
                <a:rPr lang="en-GB" dirty="0" err="1">
                  <a:solidFill>
                    <a:srgbClr val="1F313A"/>
                  </a:solidFill>
                </a:rPr>
                <a:t>analytichealth.co.uk</a:t>
              </a:r>
              <a:endParaRPr lang="en-GB" dirty="0">
                <a:solidFill>
                  <a:srgbClr val="1F313A"/>
                </a:solidFill>
              </a:endParaRPr>
            </a:p>
          </p:txBody>
        </p:sp>
      </p:grp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1EA8619-A6C4-3A5C-F30F-331DC209B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76" y="237305"/>
            <a:ext cx="10533186" cy="11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33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AA7239E-8879-3246-81FC-51DD0C60B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60"/>
          <a:stretch/>
        </p:blipFill>
        <p:spPr>
          <a:xfrm>
            <a:off x="-37707" y="5000315"/>
            <a:ext cx="12274012" cy="2519464"/>
          </a:xfrm>
          <a:prstGeom prst="rect">
            <a:avLst/>
          </a:prstGeom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1204D237-310C-234E-A1C2-B5D105FC55A6}"/>
              </a:ext>
            </a:extLst>
          </p:cNvPr>
          <p:cNvSpPr txBox="1"/>
          <p:nvPr/>
        </p:nvSpPr>
        <p:spPr>
          <a:xfrm>
            <a:off x="1124751" y="1517007"/>
            <a:ext cx="5639481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rgbClr val="1F313A"/>
                </a:solidFill>
              </a:rPr>
              <a:t>We </a:t>
            </a:r>
            <a:r>
              <a:rPr lang="nl-NL" dirty="0" err="1">
                <a:solidFill>
                  <a:srgbClr val="1F313A"/>
                </a:solidFill>
              </a:rPr>
              <a:t>develop</a:t>
            </a:r>
            <a:r>
              <a:rPr lang="nl-NL" dirty="0">
                <a:solidFill>
                  <a:srgbClr val="1F313A"/>
                </a:solidFill>
              </a:rPr>
              <a:t> intelligent </a:t>
            </a:r>
            <a:r>
              <a:rPr lang="nl-NL" dirty="0" err="1">
                <a:solidFill>
                  <a:srgbClr val="1F313A"/>
                </a:solidFill>
              </a:rPr>
              <a:t>and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accessible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technology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which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gives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organisations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the</a:t>
            </a:r>
            <a:r>
              <a:rPr lang="nl-NL" dirty="0">
                <a:solidFill>
                  <a:srgbClr val="1F313A"/>
                </a:solidFill>
              </a:rPr>
              <a:t> tools </a:t>
            </a:r>
            <a:r>
              <a:rPr lang="nl-NL" dirty="0" err="1">
                <a:solidFill>
                  <a:srgbClr val="1F313A"/>
                </a:solidFill>
              </a:rPr>
              <a:t>they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need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to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accelerate</a:t>
            </a:r>
            <a:r>
              <a:rPr lang="nl-NL" dirty="0">
                <a:solidFill>
                  <a:srgbClr val="1F313A"/>
                </a:solidFill>
              </a:rPr>
              <a:t> </a:t>
            </a:r>
            <a:r>
              <a:rPr lang="nl-NL" dirty="0" err="1">
                <a:solidFill>
                  <a:srgbClr val="1F313A"/>
                </a:solidFill>
              </a:rPr>
              <a:t>innovation</a:t>
            </a:r>
            <a:r>
              <a:rPr lang="nl-NL" dirty="0">
                <a:solidFill>
                  <a:srgbClr val="1F313A"/>
                </a:solidFill>
              </a:rPr>
              <a:t> in </a:t>
            </a:r>
            <a:r>
              <a:rPr lang="nl-NL" dirty="0" err="1">
                <a:solidFill>
                  <a:srgbClr val="1F313A"/>
                </a:solidFill>
              </a:rPr>
              <a:t>healthcare</a:t>
            </a:r>
            <a:r>
              <a:rPr lang="nl-NL" dirty="0">
                <a:solidFill>
                  <a:srgbClr val="1F313A"/>
                </a:solidFill>
              </a:rPr>
              <a:t>. </a:t>
            </a:r>
          </a:p>
          <a:p>
            <a:endParaRPr lang="en-GB" dirty="0">
              <a:solidFill>
                <a:srgbClr val="1F313A"/>
              </a:solidFill>
            </a:endParaRPr>
          </a:p>
          <a:p>
            <a:endParaRPr lang="en-GB" b="1" dirty="0">
              <a:solidFill>
                <a:srgbClr val="1F313A"/>
              </a:solidFill>
            </a:endParaRPr>
          </a:p>
          <a:p>
            <a:r>
              <a:rPr lang="en-GB" sz="2000" b="1" dirty="0" err="1">
                <a:solidFill>
                  <a:srgbClr val="1F313A"/>
                </a:solidFill>
              </a:rPr>
              <a:t>Pharmly</a:t>
            </a:r>
            <a:r>
              <a:rPr lang="en-GB" sz="2000" b="1" dirty="0">
                <a:solidFill>
                  <a:srgbClr val="1F313A"/>
                </a:solidFill>
              </a:rPr>
              <a:t> Analytics </a:t>
            </a:r>
          </a:p>
          <a:p>
            <a:endParaRPr lang="en-GB" b="1" dirty="0">
              <a:solidFill>
                <a:srgbClr val="1F313A"/>
              </a:solidFill>
            </a:endParaRPr>
          </a:p>
          <a:p>
            <a:endParaRPr lang="en-GB" dirty="0">
              <a:solidFill>
                <a:srgbClr val="1F313A"/>
              </a:solidFill>
            </a:endParaRPr>
          </a:p>
          <a:p>
            <a:r>
              <a:rPr lang="en-GB" sz="2000" b="1" dirty="0" err="1">
                <a:solidFill>
                  <a:srgbClr val="1F313A"/>
                </a:solidFill>
              </a:rPr>
              <a:t>Pharmly</a:t>
            </a:r>
            <a:r>
              <a:rPr lang="en-GB" sz="2000" b="1" dirty="0">
                <a:solidFill>
                  <a:srgbClr val="1F313A"/>
                </a:solidFill>
              </a:rPr>
              <a:t> Cloud Data </a:t>
            </a:r>
          </a:p>
          <a:p>
            <a:endParaRPr lang="en-GB" b="1" dirty="0">
              <a:solidFill>
                <a:srgbClr val="1F313A"/>
              </a:solidFill>
            </a:endParaRPr>
          </a:p>
          <a:p>
            <a:endParaRPr lang="en-GB" b="1" dirty="0">
              <a:solidFill>
                <a:srgbClr val="1F313A"/>
              </a:solidFill>
            </a:endParaRPr>
          </a:p>
          <a:p>
            <a:r>
              <a:rPr lang="nl-NL" sz="1400" baseline="-25000" dirty="0">
                <a:solidFill>
                  <a:srgbClr val="1F313A"/>
                </a:solidFill>
              </a:rPr>
              <a:t>🔗</a:t>
            </a:r>
            <a:r>
              <a:rPr lang="nl-NL" sz="1100" dirty="0">
                <a:solidFill>
                  <a:srgbClr val="1F313A"/>
                </a:solidFill>
              </a:rPr>
              <a:t> </a:t>
            </a:r>
            <a:r>
              <a:rPr lang="nl-NL" sz="1100" dirty="0">
                <a:solidFill>
                  <a:srgbClr val="1F313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https://analytichealth.co.uk</a:t>
            </a:r>
            <a:r>
              <a:rPr lang="nl-NL" sz="1100" dirty="0">
                <a:solidFill>
                  <a:srgbClr val="1F313A"/>
                </a:solidFill>
              </a:rPr>
              <a:t> </a:t>
            </a:r>
            <a:endParaRPr lang="en-GB" sz="1100" b="1" dirty="0">
              <a:solidFill>
                <a:srgbClr val="1F313A"/>
              </a:solidFill>
            </a:endParaRPr>
          </a:p>
        </p:txBody>
      </p:sp>
      <p:pic>
        <p:nvPicPr>
          <p:cNvPr id="36" name="Picture 8" descr="7 Easy Steps to Building your Own Shiny App from Scratch – JEPS Bulletin">
            <a:extLst>
              <a:ext uri="{FF2B5EF4-FFF2-40B4-BE49-F238E27FC236}">
                <a16:creationId xmlns:a16="http://schemas.microsoft.com/office/drawing/2014/main" id="{DA7CE34F-8FD4-8A4B-9DA2-D12D1BFCF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2" y="2928854"/>
            <a:ext cx="337957" cy="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5858E7CD-54CF-A84C-8D05-5FDAA79FB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280" y="3768719"/>
            <a:ext cx="352834" cy="391729"/>
          </a:xfrm>
          <a:prstGeom prst="rect">
            <a:avLst/>
          </a:prstGeom>
        </p:spPr>
      </p:pic>
      <p:pic>
        <p:nvPicPr>
          <p:cNvPr id="40" name="Picture 8" descr="7 Easy Steps to Building your Own Shiny App from Scratch – JEPS Bulletin">
            <a:extLst>
              <a:ext uri="{FF2B5EF4-FFF2-40B4-BE49-F238E27FC236}">
                <a16:creationId xmlns:a16="http://schemas.microsoft.com/office/drawing/2014/main" id="{7DF0CC86-9F74-4B45-A86E-56DE5FA43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14" y="3768719"/>
            <a:ext cx="337957" cy="39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A4AC8DA-0D30-02DA-25EF-7198384D4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41" y="157100"/>
            <a:ext cx="8572434" cy="971055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3122D24-C184-2D8C-04DC-932EC42060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590" y="1481383"/>
            <a:ext cx="9314820" cy="351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9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ar on Apple iOS 15.4">
            <a:extLst>
              <a:ext uri="{FF2B5EF4-FFF2-40B4-BE49-F238E27FC236}">
                <a16:creationId xmlns:a16="http://schemas.microsoft.com/office/drawing/2014/main" id="{7D8082C1-A579-BC29-A060-434CABCA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15" y="1969760"/>
            <a:ext cx="1003570" cy="100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5C6F7C4-1B73-BCF7-36A7-003ED9F9D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38" y="3071526"/>
            <a:ext cx="10081923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3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22A3900-B00A-5385-C268-A09C9E617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86" y="952078"/>
            <a:ext cx="9744654" cy="548136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669FFCB-27FA-8F40-A877-3D667C6E82AA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81B5EF1-F2C6-D14A-A77D-702D5266AC94}"/>
              </a:ext>
            </a:extLst>
          </p:cNvPr>
          <p:cNvSpPr txBox="1"/>
          <p:nvPr/>
        </p:nvSpPr>
        <p:spPr>
          <a:xfrm>
            <a:off x="1189660" y="1293382"/>
            <a:ext cx="1012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>
                <a:solidFill>
                  <a:srgbClr val="2E3A45"/>
                </a:solidFill>
                <a:effectLst/>
              </a:rPr>
              <a:t>An Application Programming Interface (API) is a broad term that defines the rules that guide your interaction with some software. In the case of HTTP APIs, you have a defined set of endpoints that accept particular inputs.</a:t>
            </a:r>
            <a:endParaRPr lang="en-GB" sz="2400">
              <a:solidFill>
                <a:srgbClr val="1F313A"/>
              </a:solidFill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B0B79198-1C24-7C5F-3FDC-FDD622AC1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7" y="367878"/>
            <a:ext cx="10515601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76F5756-D120-76FC-ACCF-98B1625D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41" y="935707"/>
            <a:ext cx="9759854" cy="5489918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1B5EF1-F2C6-D14A-A77D-702D5266AC94}"/>
              </a:ext>
            </a:extLst>
          </p:cNvPr>
          <p:cNvSpPr txBox="1"/>
          <p:nvPr/>
        </p:nvSpPr>
        <p:spPr>
          <a:xfrm>
            <a:off x="1189660" y="1293382"/>
            <a:ext cx="1012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i="0" u="none" strike="noStrike">
                <a:solidFill>
                  <a:srgbClr val="2E3A45"/>
                </a:solidFill>
                <a:effectLst/>
              </a:rPr>
              <a:t>APIs accept requests and </a:t>
            </a:r>
            <a:r>
              <a:rPr lang="en-GB" sz="2400">
                <a:solidFill>
                  <a:srgbClr val="2E3A45"/>
                </a:solidFill>
              </a:rPr>
              <a:t>return responses. </a:t>
            </a:r>
            <a:r>
              <a:rPr lang="en-GB" sz="2400" b="0" i="0" u="none" strike="noStrike">
                <a:solidFill>
                  <a:srgbClr val="2E3A45"/>
                </a:solidFill>
                <a:effectLst/>
              </a:rPr>
              <a:t>In the case of HTTP APIs, you have a defined set of endpoints that accept particular inputs.</a:t>
            </a:r>
            <a:endParaRPr lang="en-GB" sz="2400">
              <a:solidFill>
                <a:srgbClr val="1F313A"/>
              </a:solidFill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8F07402-4A6B-9887-065A-D9BABCC17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7" y="351507"/>
            <a:ext cx="10515601" cy="1168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108880AD-8BF2-EA8C-08A2-1608CEDFA738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269344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F2322BA3-7E47-F7E5-E5C5-FB849E4A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51" y="1506102"/>
            <a:ext cx="8325426" cy="468305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1B5EF1-F2C6-D14A-A77D-702D5266AC94}"/>
              </a:ext>
            </a:extLst>
          </p:cNvPr>
          <p:cNvSpPr txBox="1"/>
          <p:nvPr/>
        </p:nvSpPr>
        <p:spPr>
          <a:xfrm>
            <a:off x="1933287" y="1381630"/>
            <a:ext cx="832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1F313A"/>
                </a:solidFill>
              </a:rPr>
              <a:t>Imagine you’re the chef and need to serve all the food yourself…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CCDBA1-3091-AD53-9CE2-904A0EBC0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5" y="337870"/>
            <a:ext cx="10514086" cy="116823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942090C9-268E-BEC9-889B-692E5B26CE5D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406825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r on Apple iOS 15.4">
            <a:extLst>
              <a:ext uri="{FF2B5EF4-FFF2-40B4-BE49-F238E27FC236}">
                <a16:creationId xmlns:a16="http://schemas.microsoft.com/office/drawing/2014/main" id="{96554A6B-3807-21F5-F67A-667B020F7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5808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4E992044-B28B-904C-F3EF-884CAC85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2955574"/>
            <a:ext cx="9544054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90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81000" t="3000" r="70000" b="6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23520386-024A-4E40-A09F-6419FD2E3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065" y="6338321"/>
            <a:ext cx="401692" cy="40169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23000"/>
              </a:srgbClr>
            </a:outerShdw>
            <a:reflection endPos="0" dist="50800" dir="5400000" sy="-100000" algn="bl" rotWithShape="0"/>
          </a:effec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481B5EF1-F2C6-D14A-A77D-702D5266AC94}"/>
              </a:ext>
            </a:extLst>
          </p:cNvPr>
          <p:cNvSpPr txBox="1"/>
          <p:nvPr/>
        </p:nvSpPr>
        <p:spPr>
          <a:xfrm>
            <a:off x="1655803" y="1770136"/>
            <a:ext cx="88803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solidFill>
                  <a:srgbClr val="1F313A"/>
                </a:solidFill>
              </a:rPr>
              <a:t>#1: </a:t>
            </a:r>
            <a:r>
              <a:rPr lang="en-GB" sz="2400" b="1">
                <a:solidFill>
                  <a:srgbClr val="30C593"/>
                </a:solidFill>
              </a:rPr>
              <a:t>Communication</a:t>
            </a:r>
            <a:r>
              <a:rPr lang="en-GB" sz="2400">
                <a:solidFill>
                  <a:srgbClr val="1F313A"/>
                </a:solidFill>
              </a:rPr>
              <a:t>. An API allows connection with third parties, whether they are colleagues, clients, other providers or partners. Independent of programming language.</a:t>
            </a:r>
          </a:p>
          <a:p>
            <a:endParaRPr lang="en-GB" sz="2400">
              <a:solidFill>
                <a:srgbClr val="1F313A"/>
              </a:solidFill>
            </a:endParaRPr>
          </a:p>
          <a:p>
            <a:endParaRPr lang="en-GB" sz="2400">
              <a:solidFill>
                <a:srgbClr val="1F313A"/>
              </a:solidFill>
            </a:endParaRPr>
          </a:p>
          <a:p>
            <a:r>
              <a:rPr lang="en-GB" sz="2400" b="1">
                <a:solidFill>
                  <a:srgbClr val="1F313A"/>
                </a:solidFill>
              </a:rPr>
              <a:t>#2: </a:t>
            </a:r>
            <a:r>
              <a:rPr lang="en-GB" sz="2400" b="1">
                <a:solidFill>
                  <a:srgbClr val="30C593"/>
                </a:solidFill>
              </a:rPr>
              <a:t>Integration</a:t>
            </a:r>
            <a:r>
              <a:rPr lang="en-GB" sz="2400">
                <a:solidFill>
                  <a:srgbClr val="1F313A"/>
                </a:solidFill>
              </a:rPr>
              <a:t>. APIs can easily integrate with existing infrastructure like legacy dashboards and databases.</a:t>
            </a:r>
          </a:p>
          <a:p>
            <a:endParaRPr lang="en-GB" sz="2400">
              <a:solidFill>
                <a:srgbClr val="1F313A"/>
              </a:solidFill>
            </a:endParaRPr>
          </a:p>
          <a:p>
            <a:endParaRPr lang="en-GB" sz="2400">
              <a:solidFill>
                <a:srgbClr val="1F313A"/>
              </a:solidFill>
            </a:endParaRPr>
          </a:p>
          <a:p>
            <a:r>
              <a:rPr lang="en-GB" sz="2400" b="1">
                <a:solidFill>
                  <a:srgbClr val="1F313A"/>
                </a:solidFill>
              </a:rPr>
              <a:t>#3: </a:t>
            </a:r>
            <a:r>
              <a:rPr lang="en-GB" sz="2400" b="1">
                <a:solidFill>
                  <a:srgbClr val="30C593"/>
                </a:solidFill>
              </a:rPr>
              <a:t>Efficiency</a:t>
            </a:r>
            <a:r>
              <a:rPr lang="en-GB" sz="2400">
                <a:solidFill>
                  <a:srgbClr val="1F313A"/>
                </a:solidFill>
              </a:rPr>
              <a:t>. Information provided through an API is published automatically and available immediately. 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7249092-E005-6A1C-DBA4-91FAA72A2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540597"/>
            <a:ext cx="10515600" cy="11684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71B18868-38CD-D26E-9537-89E2FF3F766C}"/>
              </a:ext>
            </a:extLst>
          </p:cNvPr>
          <p:cNvSpPr txBox="1"/>
          <p:nvPr/>
        </p:nvSpPr>
        <p:spPr>
          <a:xfrm>
            <a:off x="447471" y="6401875"/>
            <a:ext cx="11154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Veerle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van </a:t>
            </a:r>
            <a:r>
              <a:rPr lang="en-GB" sz="1200" i="1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Leemput</a:t>
            </a:r>
            <a:r>
              <a:rPr lang="en-GB" sz="1200" i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– NHS-R Community Conference 2022							 © Analytic Health 2022</a:t>
            </a:r>
          </a:p>
        </p:txBody>
      </p:sp>
    </p:spTree>
    <p:extLst>
      <p:ext uri="{BB962C8B-B14F-4D97-AF65-F5344CB8AC3E}">
        <p14:creationId xmlns:p14="http://schemas.microsoft.com/office/powerpoint/2010/main" val="4013271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5784</TotalTime>
  <Words>563</Words>
  <Application>Microsoft Macintosh PowerPoint</Application>
  <PresentationFormat>Breedbeeld</PresentationFormat>
  <Paragraphs>60</Paragraphs>
  <Slides>20</Slides>
  <Notes>15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Lato Hairline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Mills</dc:creator>
  <cp:lastModifiedBy>Veerle van Leemput</cp:lastModifiedBy>
  <cp:revision>173</cp:revision>
  <dcterms:created xsi:type="dcterms:W3CDTF">2021-03-02T07:38:13Z</dcterms:created>
  <dcterms:modified xsi:type="dcterms:W3CDTF">2022-11-03T19:39:41Z</dcterms:modified>
</cp:coreProperties>
</file>